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1"/>
  </p:notesMasterIdLst>
  <p:sldIdLst>
    <p:sldId id="256" r:id="rId4"/>
    <p:sldId id="262" r:id="rId5"/>
    <p:sldId id="273" r:id="rId6"/>
    <p:sldId id="363" r:id="rId7"/>
    <p:sldId id="369" r:id="rId8"/>
    <p:sldId id="364" r:id="rId9"/>
    <p:sldId id="358" r:id="rId1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6215" autoAdjust="0"/>
  </p:normalViewPr>
  <p:slideViewPr>
    <p:cSldViewPr snapToGrid="0">
      <p:cViewPr>
        <p:scale>
          <a:sx n="78" d="100"/>
          <a:sy n="78" d="100"/>
        </p:scale>
        <p:origin x="-600" y="-66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2019-12-18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6405343"/>
            <a:ext cx="11830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915450" y="877824"/>
            <a:ext cx="5915451" cy="66171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latin typeface="+mj-lt"/>
              </a:rPr>
              <a:t>Diyala University / College of Education for Humanities</a:t>
            </a:r>
          </a:p>
          <a:p>
            <a:r>
              <a:rPr lang="en-US" sz="3200" b="1" dirty="0">
                <a:latin typeface="+mj-lt"/>
              </a:rPr>
              <a:t>Asst . Inst. Eman Ahmed Hasson</a:t>
            </a:r>
          </a:p>
          <a:p>
            <a:r>
              <a:rPr lang="en-US" sz="3200" b="1" dirty="0">
                <a:latin typeface="+mj-lt"/>
              </a:rPr>
              <a:t>Methods of Teaching English</a:t>
            </a:r>
          </a:p>
          <a:p>
            <a:r>
              <a:rPr lang="en-US" sz="3200" b="1" dirty="0">
                <a:latin typeface="+mj-lt"/>
              </a:rPr>
              <a:t>Second Grade</a:t>
            </a:r>
          </a:p>
          <a:p>
            <a:r>
              <a:rPr lang="en-US" sz="3200" b="1" dirty="0">
                <a:latin typeface="+mj-lt"/>
              </a:rPr>
              <a:t>The </a:t>
            </a:r>
            <a:r>
              <a:rPr lang="en-US" sz="3200" b="1" dirty="0" smtClean="0">
                <a:latin typeface="+mj-lt"/>
              </a:rPr>
              <a:t>sixth Lecture</a:t>
            </a:r>
          </a:p>
          <a:p>
            <a:r>
              <a:rPr lang="en-US" sz="3200" b="1" dirty="0">
                <a:latin typeface="+mj-lt"/>
              </a:rPr>
              <a:t>Teaching language as communication among people</a:t>
            </a:r>
          </a:p>
          <a:p>
            <a:endParaRPr lang="en-US" sz="3200" b="1" dirty="0" smtClean="0"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endParaRPr lang="ar-IQ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02324" y="817554"/>
            <a:ext cx="7992140" cy="44678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smtClean="0">
                <a:latin typeface="Times New Roman"/>
                <a:ea typeface="Calibri"/>
                <a:cs typeface="Arial"/>
              </a:rPr>
              <a:t>What </a:t>
            </a:r>
            <a:r>
              <a:rPr lang="en-US" sz="4000" b="1" dirty="0">
                <a:latin typeface="Times New Roman"/>
                <a:ea typeface="Calibri"/>
                <a:cs typeface="Arial"/>
              </a:rPr>
              <a:t>is the main goal of a communicative class</a:t>
            </a:r>
            <a:r>
              <a:rPr lang="en-US" sz="4000" b="1" dirty="0" smtClean="0">
                <a:latin typeface="Times New Roman"/>
                <a:ea typeface="Calibri"/>
                <a:cs typeface="Arial"/>
              </a:rPr>
              <a:t>?</a:t>
            </a:r>
          </a:p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Times New Roman"/>
                <a:ea typeface="Calibri"/>
              </a:rPr>
              <a:t>The primary goal of a communicative classroom is student development of communicative competence in English. </a:t>
            </a:r>
            <a:endParaRPr lang="en-US" sz="4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12">
            <a:extLst>
              <a:ext uri="{FF2B5EF4-FFF2-40B4-BE49-F238E27FC236}">
                <a16:creationId xmlns="" xmlns:a16="http://schemas.microsoft.com/office/drawing/2014/main" id="{08506D0A-FE94-453E-AE44-831E9D9730A3}"/>
              </a:ext>
            </a:extLst>
          </p:cNvPr>
          <p:cNvSpPr txBox="1">
            <a:spLocks/>
          </p:cNvSpPr>
          <p:nvPr/>
        </p:nvSpPr>
        <p:spPr>
          <a:xfrm>
            <a:off x="8674609" y="2029395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="" xmlns:a16="http://schemas.microsoft.com/office/drawing/2014/main" id="{58B96E25-B256-47CF-8D44-AD0F824B5ECC}"/>
              </a:ext>
            </a:extLst>
          </p:cNvPr>
          <p:cNvSpPr txBox="1">
            <a:spLocks/>
          </p:cNvSpPr>
          <p:nvPr/>
        </p:nvSpPr>
        <p:spPr>
          <a:xfrm>
            <a:off x="6315783" y="287740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68" name="Text Placeholder 12">
            <a:extLst>
              <a:ext uri="{FF2B5EF4-FFF2-40B4-BE49-F238E27FC236}">
                <a16:creationId xmlns="" xmlns:a16="http://schemas.microsoft.com/office/drawing/2014/main" id="{34738611-8826-4F94-BC40-7C64EA9B15B3}"/>
              </a:ext>
            </a:extLst>
          </p:cNvPr>
          <p:cNvSpPr txBox="1">
            <a:spLocks/>
          </p:cNvSpPr>
          <p:nvPr/>
        </p:nvSpPr>
        <p:spPr>
          <a:xfrm>
            <a:off x="3956956" y="3725421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="" xmlns:a16="http://schemas.microsoft.com/office/drawing/2014/main" id="{98B6408D-2F9B-45F1-8040-16332FFF605B}"/>
              </a:ext>
            </a:extLst>
          </p:cNvPr>
          <p:cNvSpPr txBox="1">
            <a:spLocks/>
          </p:cNvSpPr>
          <p:nvPr/>
        </p:nvSpPr>
        <p:spPr>
          <a:xfrm>
            <a:off x="1598129" y="4573435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B918E8F5-E677-487A-913D-746353062B1F}"/>
              </a:ext>
            </a:extLst>
          </p:cNvPr>
          <p:cNvSpPr txBox="1"/>
          <p:nvPr/>
        </p:nvSpPr>
        <p:spPr>
          <a:xfrm>
            <a:off x="1296595" y="5294141"/>
            <a:ext cx="258790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9E00228-48D3-4F1D-85C2-8C9C2AED32C0}"/>
              </a:ext>
            </a:extLst>
          </p:cNvPr>
          <p:cNvSpPr txBox="1"/>
          <p:nvPr/>
        </p:nvSpPr>
        <p:spPr>
          <a:xfrm>
            <a:off x="1296595" y="4932947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55E6DA75-72C3-4D5A-986D-8C21BA4770A0}"/>
              </a:ext>
            </a:extLst>
          </p:cNvPr>
          <p:cNvSpPr txBox="1"/>
          <p:nvPr/>
        </p:nvSpPr>
        <p:spPr>
          <a:xfrm>
            <a:off x="3651984" y="4445571"/>
            <a:ext cx="258790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83B8327-B43F-44AF-AAC1-7B7EF9A3FC9E}"/>
              </a:ext>
            </a:extLst>
          </p:cNvPr>
          <p:cNvSpPr txBox="1"/>
          <p:nvPr/>
        </p:nvSpPr>
        <p:spPr>
          <a:xfrm>
            <a:off x="3651984" y="4084377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F894AAC-7F26-41C9-966B-9AF1D8071037}"/>
              </a:ext>
            </a:extLst>
          </p:cNvPr>
          <p:cNvSpPr txBox="1"/>
          <p:nvPr/>
        </p:nvSpPr>
        <p:spPr>
          <a:xfrm>
            <a:off x="6007373" y="3597002"/>
            <a:ext cx="258790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F6E9507-05EC-4B8E-81C7-5AFF8C947A60}"/>
              </a:ext>
            </a:extLst>
          </p:cNvPr>
          <p:cNvSpPr txBox="1"/>
          <p:nvPr/>
        </p:nvSpPr>
        <p:spPr>
          <a:xfrm>
            <a:off x="6007373" y="323580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8" name="Straight Connector 37">
            <a:extLst>
              <a:ext uri="{FF2B5EF4-FFF2-40B4-BE49-F238E27FC236}">
                <a16:creationId xmlns="" xmlns:a16="http://schemas.microsoft.com/office/drawing/2014/main" id="{08327296-CEF6-426D-897E-9B7E27A2393C}"/>
              </a:ext>
            </a:extLst>
          </p:cNvPr>
          <p:cNvCxnSpPr/>
          <p:nvPr/>
        </p:nvCxnSpPr>
        <p:spPr>
          <a:xfrm flipV="1">
            <a:off x="8406735" y="2728623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8">
            <a:extLst>
              <a:ext uri="{FF2B5EF4-FFF2-40B4-BE49-F238E27FC236}">
                <a16:creationId xmlns="" xmlns:a16="http://schemas.microsoft.com/office/drawing/2014/main" id="{1BCAB8D5-C622-43E8-ADDD-F91BDB725E09}"/>
              </a:ext>
            </a:extLst>
          </p:cNvPr>
          <p:cNvCxnSpPr/>
          <p:nvPr/>
        </p:nvCxnSpPr>
        <p:spPr>
          <a:xfrm>
            <a:off x="6049787" y="3576339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39">
            <a:extLst>
              <a:ext uri="{FF2B5EF4-FFF2-40B4-BE49-F238E27FC236}">
                <a16:creationId xmlns="" xmlns:a16="http://schemas.microsoft.com/office/drawing/2014/main" id="{E8A0B580-930A-44E5-BF8D-073411E1B685}"/>
              </a:ext>
            </a:extLst>
          </p:cNvPr>
          <p:cNvCxnSpPr/>
          <p:nvPr/>
        </p:nvCxnSpPr>
        <p:spPr>
          <a:xfrm>
            <a:off x="3692839" y="4418961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40">
            <a:extLst>
              <a:ext uri="{FF2B5EF4-FFF2-40B4-BE49-F238E27FC236}">
                <a16:creationId xmlns="" xmlns:a16="http://schemas.microsoft.com/office/drawing/2014/main" id="{6F9D4851-CAB7-4E4E-B1B1-E71F163A3968}"/>
              </a:ext>
            </a:extLst>
          </p:cNvPr>
          <p:cNvCxnSpPr/>
          <p:nvPr/>
        </p:nvCxnSpPr>
        <p:spPr>
          <a:xfrm>
            <a:off x="1335891" y="526158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5">
            <a:extLst>
              <a:ext uri="{FF2B5EF4-FFF2-40B4-BE49-F238E27FC236}">
                <a16:creationId xmlns="" xmlns:a16="http://schemas.microsoft.com/office/drawing/2014/main" id="{0C14FECE-89ED-44EC-B989-BAF3521D07CA}"/>
              </a:ext>
            </a:extLst>
          </p:cNvPr>
          <p:cNvSpPr/>
          <p:nvPr/>
        </p:nvSpPr>
        <p:spPr>
          <a:xfrm flipH="1">
            <a:off x="5219158" y="389265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6" name="Rectangle 9">
            <a:extLst>
              <a:ext uri="{FF2B5EF4-FFF2-40B4-BE49-F238E27FC236}">
                <a16:creationId xmlns="" xmlns:a16="http://schemas.microsoft.com/office/drawing/2014/main" id="{DF6917A4-81B9-45A4-971F-258450D91974}"/>
              </a:ext>
            </a:extLst>
          </p:cNvPr>
          <p:cNvSpPr/>
          <p:nvPr/>
        </p:nvSpPr>
        <p:spPr>
          <a:xfrm>
            <a:off x="10795319" y="21285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Freeform 18">
            <a:extLst>
              <a:ext uri="{FF2B5EF4-FFF2-40B4-BE49-F238E27FC236}">
                <a16:creationId xmlns="" xmlns:a16="http://schemas.microsoft.com/office/drawing/2014/main" id="{FC9D7180-925A-4780-9523-B531B052BE45}"/>
              </a:ext>
            </a:extLst>
          </p:cNvPr>
          <p:cNvSpPr/>
          <p:nvPr/>
        </p:nvSpPr>
        <p:spPr>
          <a:xfrm>
            <a:off x="2823199" y="4635371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Oval 21">
            <a:extLst>
              <a:ext uri="{FF2B5EF4-FFF2-40B4-BE49-F238E27FC236}">
                <a16:creationId xmlns="" xmlns:a16="http://schemas.microsoft.com/office/drawing/2014/main" id="{9434A050-3CAC-41E4-A0D4-A428E861D358}"/>
              </a:ext>
            </a:extLst>
          </p:cNvPr>
          <p:cNvSpPr>
            <a:spLocks noChangeAspect="1"/>
          </p:cNvSpPr>
          <p:nvPr/>
        </p:nvSpPr>
        <p:spPr>
          <a:xfrm>
            <a:off x="7692886" y="299897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243328" y="438912"/>
            <a:ext cx="9826752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/>
              <a:t>Grammatical Competency :</a:t>
            </a:r>
          </a:p>
          <a:p>
            <a:r>
              <a:rPr lang="en-US" sz="4000" dirty="0">
                <a:latin typeface="Times New Roman"/>
                <a:ea typeface="Calibri"/>
              </a:rPr>
              <a:t>To have grammatical competency means to be able to recognize sentence-level grammatical </a:t>
            </a:r>
            <a:r>
              <a:rPr lang="en-US" sz="4000" dirty="0" smtClean="0">
                <a:latin typeface="Times New Roman"/>
                <a:ea typeface="Calibri"/>
              </a:rPr>
              <a:t>forms, </a:t>
            </a:r>
            <a:r>
              <a:rPr lang="en-US" sz="4000" dirty="0">
                <a:latin typeface="Times New Roman"/>
                <a:ea typeface="Calibri"/>
              </a:rPr>
              <a:t>morphological </a:t>
            </a:r>
            <a:r>
              <a:rPr lang="en-US" sz="4000" dirty="0" smtClean="0">
                <a:latin typeface="Times New Roman"/>
                <a:ea typeface="Calibri"/>
              </a:rPr>
              <a:t>items, </a:t>
            </a:r>
            <a:r>
              <a:rPr lang="en-US" sz="4000" dirty="0">
                <a:latin typeface="Times New Roman"/>
                <a:ea typeface="Calibri"/>
              </a:rPr>
              <a:t>syntactic features (word order), and phonological </a:t>
            </a:r>
            <a:r>
              <a:rPr lang="en-US" sz="4000" dirty="0" smtClean="0">
                <a:latin typeface="Times New Roman"/>
                <a:ea typeface="Calibri"/>
              </a:rPr>
              <a:t>features, </a:t>
            </a:r>
            <a:r>
              <a:rPr lang="en-US" sz="4000" dirty="0">
                <a:latin typeface="Times New Roman"/>
                <a:ea typeface="Calibri"/>
              </a:rPr>
              <a:t>intonation patterns , and other aspects of the sound system</a:t>
            </a:r>
            <a:r>
              <a:rPr lang="en-US" sz="4000" dirty="0" smtClean="0">
                <a:latin typeface="Times New Roman"/>
                <a:ea typeface="Calibri"/>
              </a:rPr>
              <a:t>).</a:t>
            </a:r>
          </a:p>
          <a:p>
            <a:endParaRPr lang="en-US" sz="2400" dirty="0" smtClean="0">
              <a:latin typeface="Times New Roman"/>
              <a:ea typeface="Calibri"/>
            </a:endParaRPr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8333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sz="quarter" idx="10"/>
          </p:nvPr>
        </p:nvSpPr>
        <p:spPr>
          <a:xfrm>
            <a:off x="1804416" y="640842"/>
            <a:ext cx="10010595" cy="1017270"/>
          </a:xfrm>
        </p:spPr>
        <p:txBody>
          <a:bodyPr/>
          <a:lstStyle/>
          <a:p>
            <a:endParaRPr lang="en-US" sz="3200" b="1" dirty="0" smtClean="0">
              <a:latin typeface="Times New Roman"/>
              <a:ea typeface="Calibri"/>
            </a:endParaRPr>
          </a:p>
          <a:p>
            <a:endParaRPr lang="en-US" sz="3200" b="1" dirty="0">
              <a:latin typeface="Times New Roman"/>
              <a:ea typeface="Calibri"/>
            </a:endParaRPr>
          </a:p>
          <a:p>
            <a:endParaRPr lang="en-US" sz="3200" b="1" dirty="0" smtClean="0">
              <a:latin typeface="Times New Roman"/>
              <a:ea typeface="Calibri"/>
            </a:endParaRPr>
          </a:p>
          <a:p>
            <a:endParaRPr lang="en-US" sz="3200" b="1" dirty="0">
              <a:latin typeface="Times New Roman"/>
              <a:ea typeface="Calibri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21408" y="2048256"/>
            <a:ext cx="938784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latin typeface="Times New Roman"/>
                <a:ea typeface="Calibri"/>
              </a:rPr>
              <a:t>sociocultural </a:t>
            </a:r>
            <a:r>
              <a:rPr lang="en-US" sz="4400" b="1" dirty="0" smtClean="0">
                <a:latin typeface="Times New Roman"/>
                <a:ea typeface="Calibri"/>
              </a:rPr>
              <a:t>competency</a:t>
            </a:r>
          </a:p>
          <a:p>
            <a:r>
              <a:rPr lang="en-US" sz="4400" dirty="0">
                <a:latin typeface="Times New Roman"/>
                <a:ea typeface="Calibri"/>
              </a:rPr>
              <a:t>which is the ability to use English in social contexts in culturally appropriate ways</a:t>
            </a:r>
            <a:r>
              <a:rPr lang="en-US" sz="4400" dirty="0" smtClean="0">
                <a:latin typeface="Times New Roman"/>
                <a:ea typeface="Calibri"/>
              </a:rPr>
              <a:t>.</a:t>
            </a:r>
            <a:r>
              <a:rPr lang="en-US" sz="4400" dirty="0">
                <a:latin typeface="Times New Roman"/>
                <a:ea typeface="Calibri"/>
              </a:rPr>
              <a:t> 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218476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35936" y="853440"/>
            <a:ext cx="8010144" cy="46525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Arial" pitchFamily="34" charset="0"/>
              </a:rPr>
              <a:t>Discourse competency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Arial" pitchFamily="34" charset="0"/>
              </a:rPr>
              <a:t>the ability to interconnect a series of utterances (written or spoken ) to form a meaningful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Arial" pitchFamily="34" charset="0"/>
              </a:rPr>
              <a:t>text.This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Arial" pitchFamily="34" charset="0"/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Arial" pitchFamily="34" charset="0"/>
              </a:rPr>
              <a:t>includes being able to use both top-down (knowledge based on experience and context) and bottom-up (knowledge of grammatical forms) processing.</a:t>
            </a:r>
            <a:endParaRPr lang="ar-IQ" sz="4000" dirty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9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sz="quarter" idx="10"/>
          </p:nvPr>
        </p:nvSpPr>
        <p:spPr>
          <a:xfrm>
            <a:off x="1765693" y="1365504"/>
            <a:ext cx="9988358" cy="1304544"/>
          </a:xfrm>
        </p:spPr>
        <p:txBody>
          <a:bodyPr/>
          <a:lstStyle/>
          <a:p>
            <a:r>
              <a:rPr lang="en-US" sz="4000" b="1" dirty="0" smtClean="0">
                <a:latin typeface="Times New Roman"/>
                <a:ea typeface="Calibri"/>
              </a:rPr>
              <a:t>Strategic Competency</a:t>
            </a:r>
          </a:p>
          <a:p>
            <a:r>
              <a:rPr lang="en-US" sz="4000" dirty="0">
                <a:latin typeface="Times New Roman"/>
                <a:ea typeface="Calibri"/>
              </a:rPr>
              <a:t>or the ability to cope with breakdowns in communication, to problem solve in unfamiliar contexts when communication fails, and to draw on strategies that help restore communication</a:t>
            </a:r>
            <a:r>
              <a:rPr lang="en-US" sz="2400" dirty="0">
                <a:latin typeface="Times New Roman"/>
                <a:ea typeface="Calibri"/>
              </a:rPr>
              <a:t>. </a:t>
            </a:r>
            <a:endParaRPr lang="ar-IQ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28" y="3633839"/>
            <a:ext cx="2409482" cy="270665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71" y="3633839"/>
            <a:ext cx="2360572" cy="2651709"/>
          </a:xfrm>
          <a:prstGeom prst="rect">
            <a:avLst/>
          </a:prstGeom>
        </p:spPr>
      </p:pic>
      <p:grpSp>
        <p:nvGrpSpPr>
          <p:cNvPr id="8" name="그룹 15">
            <a:extLst>
              <a:ext uri="{FF2B5EF4-FFF2-40B4-BE49-F238E27FC236}">
                <a16:creationId xmlns="" xmlns:a16="http://schemas.microsoft.com/office/drawing/2014/main" id="{1740D9F6-FBB0-4786-8996-73BAF64C2D2D}"/>
              </a:ext>
            </a:extLst>
          </p:cNvPr>
          <p:cNvGrpSpPr/>
          <p:nvPr/>
        </p:nvGrpSpPr>
        <p:grpSpPr>
          <a:xfrm>
            <a:off x="8411309" y="4769450"/>
            <a:ext cx="885616" cy="994842"/>
            <a:chOff x="9318061" y="2225079"/>
            <a:chExt cx="885616" cy="994842"/>
          </a:xfrm>
        </p:grpSpPr>
        <p:pic>
          <p:nvPicPr>
            <p:cNvPr id="9" name="Picture 2">
              <a:extLst>
                <a:ext uri="{FF2B5EF4-FFF2-40B4-BE49-F238E27FC236}">
                  <a16:creationId xmlns="" xmlns:a16="http://schemas.microsoft.com/office/drawing/2014/main" id="{C3E697A3-EF22-484C-9E7C-328773AC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8061" y="2225079"/>
              <a:ext cx="885616" cy="994842"/>
            </a:xfrm>
            <a:prstGeom prst="rect">
              <a:avLst/>
            </a:prstGeom>
          </p:spPr>
        </p:pic>
        <p:sp>
          <p:nvSpPr>
            <p:cNvPr id="10" name="타원 12">
              <a:extLst>
                <a:ext uri="{FF2B5EF4-FFF2-40B4-BE49-F238E27FC236}">
                  <a16:creationId xmlns="" xmlns:a16="http://schemas.microsoft.com/office/drawing/2014/main" id="{69F1C4DB-58B1-4CF6-8F65-4D4FCAAC7059}"/>
                </a:ext>
              </a:extLst>
            </p:cNvPr>
            <p:cNvSpPr/>
            <p:nvPr/>
          </p:nvSpPr>
          <p:spPr>
            <a:xfrm>
              <a:off x="9627174" y="2593741"/>
              <a:ext cx="161925" cy="161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AA1EB731-75A6-4A5F-9FE6-F4070FBF1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19" y="4972082"/>
            <a:ext cx="678604" cy="7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69" y="1439279"/>
            <a:ext cx="2409482" cy="2706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3" y="1106648"/>
            <a:ext cx="2169327" cy="4718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99" y="1494222"/>
            <a:ext cx="2360572" cy="265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20" y="1439279"/>
            <a:ext cx="1905000" cy="414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51" y="4712640"/>
            <a:ext cx="676275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16" y="4708767"/>
            <a:ext cx="6762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257</Words>
  <Application>Microsoft Office PowerPoint</Application>
  <PresentationFormat>مخصص</PresentationFormat>
  <Paragraphs>31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Cover and End Slide Master</vt:lpstr>
      <vt:lpstr>Contents Slide Master</vt:lpstr>
      <vt:lpstr>Section Break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exp</cp:lastModifiedBy>
  <cp:revision>183</cp:revision>
  <dcterms:created xsi:type="dcterms:W3CDTF">2018-04-24T17:14:44Z</dcterms:created>
  <dcterms:modified xsi:type="dcterms:W3CDTF">2019-12-17T22:09:06Z</dcterms:modified>
</cp:coreProperties>
</file>